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147376713" r:id="rId6"/>
    <p:sldId id="2147376716" r:id="rId7"/>
    <p:sldId id="2147376717" r:id="rId8"/>
    <p:sldId id="2147376718" r:id="rId9"/>
    <p:sldId id="2147376719" r:id="rId10"/>
    <p:sldId id="2147376720" r:id="rId11"/>
    <p:sldId id="2147376725" r:id="rId12"/>
    <p:sldId id="2147376721" r:id="rId13"/>
    <p:sldId id="2147376722" r:id="rId14"/>
    <p:sldId id="2147376723" r:id="rId15"/>
    <p:sldId id="2147376724" r:id="rId16"/>
    <p:sldId id="2147376726" r:id="rId17"/>
    <p:sldId id="21473767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6A1A0D-FB05-4B9C-8280-6DDFEEA602C6}" name="Watkins De Villiers, Nicole" initials="WN" userId="S::f3577414@fnb.co.za::5a26e192-9c8f-40fe-b252-565dbb2c41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A5C"/>
    <a:srgbClr val="05AAAD"/>
    <a:srgbClr val="0A898E"/>
    <a:srgbClr val="84A2B8"/>
    <a:srgbClr val="ECA040"/>
    <a:srgbClr val="C66C36"/>
    <a:srgbClr val="B71F39"/>
    <a:srgbClr val="F99D1C"/>
    <a:srgbClr val="42353E"/>
    <a:srgbClr val="095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86FDC-A244-4E45-B536-BEEF0D66A4DD}" v="139" dt="2024-11-11T07:10:1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orient="horz" pos="2160"/>
        <p:guide pos="76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AA3A7-B305-44FF-B4C9-BD1E5C85EBE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0A3765-379F-4E19-8870-5905DE673109}">
      <dgm:prSet/>
      <dgm:spPr/>
      <dgm:t>
        <a:bodyPr/>
        <a:lstStyle/>
        <a:p>
          <a:pPr>
            <a:defRPr cap="all"/>
          </a:pPr>
          <a:r>
            <a:rPr lang="en-US" b="1"/>
            <a:t>Issue</a:t>
          </a:r>
          <a:r>
            <a:rPr lang="en-US"/>
            <a:t>: Rising CO₂ emissions in the agri-food sector threaten climate stability.</a:t>
          </a:r>
        </a:p>
      </dgm:t>
    </dgm:pt>
    <dgm:pt modelId="{5EC59A33-EDBE-42E5-850B-766CEE64A612}" type="parTrans" cxnId="{F2C3F1CB-79B1-4838-A9C1-AE4DB92F1573}">
      <dgm:prSet/>
      <dgm:spPr/>
      <dgm:t>
        <a:bodyPr/>
        <a:lstStyle/>
        <a:p>
          <a:endParaRPr lang="en-US"/>
        </a:p>
      </dgm:t>
    </dgm:pt>
    <dgm:pt modelId="{3B3CC64B-7DEC-4F39-91A7-86EA3A856845}" type="sibTrans" cxnId="{F2C3F1CB-79B1-4838-A9C1-AE4DB92F1573}">
      <dgm:prSet/>
      <dgm:spPr/>
      <dgm:t>
        <a:bodyPr/>
        <a:lstStyle/>
        <a:p>
          <a:endParaRPr lang="en-US"/>
        </a:p>
      </dgm:t>
    </dgm:pt>
    <dgm:pt modelId="{C01E4B5B-AD55-481D-AE2C-E365C82D2CDE}">
      <dgm:prSet/>
      <dgm:spPr/>
      <dgm:t>
        <a:bodyPr/>
        <a:lstStyle/>
        <a:p>
          <a:pPr>
            <a:defRPr cap="all"/>
          </a:pPr>
          <a:r>
            <a:rPr lang="en-US" b="1"/>
            <a:t>Problem Focus</a:t>
          </a:r>
          <a:r>
            <a:rPr lang="en-US"/>
            <a:t>: Understanding the sector's CO₂ contribution and identifying actionable insights for reduction.</a:t>
          </a:r>
        </a:p>
      </dgm:t>
    </dgm:pt>
    <dgm:pt modelId="{22DEAF5B-0CF3-4526-815D-5D63858E6D79}" type="parTrans" cxnId="{43821500-74AB-43E3-89B6-B4B3DF19EC29}">
      <dgm:prSet/>
      <dgm:spPr/>
      <dgm:t>
        <a:bodyPr/>
        <a:lstStyle/>
        <a:p>
          <a:endParaRPr lang="en-US"/>
        </a:p>
      </dgm:t>
    </dgm:pt>
    <dgm:pt modelId="{333FEB3E-72AF-4974-9DF1-9815DD5AB6AD}" type="sibTrans" cxnId="{43821500-74AB-43E3-89B6-B4B3DF19EC29}">
      <dgm:prSet/>
      <dgm:spPr/>
      <dgm:t>
        <a:bodyPr/>
        <a:lstStyle/>
        <a:p>
          <a:endParaRPr lang="en-US"/>
        </a:p>
      </dgm:t>
    </dgm:pt>
    <dgm:pt modelId="{5B074172-DE4D-449C-A0ED-AC6F5782E76F}" type="pres">
      <dgm:prSet presAssocID="{8AEAA3A7-B305-44FF-B4C9-BD1E5C85EBEE}" presName="root" presStyleCnt="0">
        <dgm:presLayoutVars>
          <dgm:dir/>
          <dgm:resizeHandles val="exact"/>
        </dgm:presLayoutVars>
      </dgm:prSet>
      <dgm:spPr/>
    </dgm:pt>
    <dgm:pt modelId="{24BF5EFE-484F-4854-BB6D-998CEFC06384}" type="pres">
      <dgm:prSet presAssocID="{B00A3765-379F-4E19-8870-5905DE673109}" presName="compNode" presStyleCnt="0"/>
      <dgm:spPr/>
    </dgm:pt>
    <dgm:pt modelId="{F10D25EE-3A08-4437-B7FE-6301AC111B6E}" type="pres">
      <dgm:prSet presAssocID="{B00A3765-379F-4E19-8870-5905DE673109}" presName="iconBgRect" presStyleLbl="bgShp" presStyleIdx="0" presStyleCnt="2"/>
      <dgm:spPr/>
    </dgm:pt>
    <dgm:pt modelId="{C977AB87-D508-427F-AA96-25305046D776}" type="pres">
      <dgm:prSet presAssocID="{B00A3765-379F-4E19-8870-5905DE67310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FEB48DC7-898D-40C0-ADF9-7E7491C28100}" type="pres">
      <dgm:prSet presAssocID="{B00A3765-379F-4E19-8870-5905DE673109}" presName="spaceRect" presStyleCnt="0"/>
      <dgm:spPr/>
    </dgm:pt>
    <dgm:pt modelId="{E8503E39-E616-4D8C-9362-15EB5A8D9718}" type="pres">
      <dgm:prSet presAssocID="{B00A3765-379F-4E19-8870-5905DE673109}" presName="textRect" presStyleLbl="revTx" presStyleIdx="0" presStyleCnt="2">
        <dgm:presLayoutVars>
          <dgm:chMax val="1"/>
          <dgm:chPref val="1"/>
        </dgm:presLayoutVars>
      </dgm:prSet>
      <dgm:spPr/>
    </dgm:pt>
    <dgm:pt modelId="{61D53D18-D29E-48A9-86F8-BB3BF9222B84}" type="pres">
      <dgm:prSet presAssocID="{3B3CC64B-7DEC-4F39-91A7-86EA3A856845}" presName="sibTrans" presStyleCnt="0"/>
      <dgm:spPr/>
    </dgm:pt>
    <dgm:pt modelId="{54E47327-A090-4256-B7F3-3C8B71EFC498}" type="pres">
      <dgm:prSet presAssocID="{C01E4B5B-AD55-481D-AE2C-E365C82D2CDE}" presName="compNode" presStyleCnt="0"/>
      <dgm:spPr/>
    </dgm:pt>
    <dgm:pt modelId="{A0E9E1E2-701E-4231-A05F-005F203028FC}" type="pres">
      <dgm:prSet presAssocID="{C01E4B5B-AD55-481D-AE2C-E365C82D2CDE}" presName="iconBgRect" presStyleLbl="bgShp" presStyleIdx="1" presStyleCnt="2"/>
      <dgm:spPr/>
    </dgm:pt>
    <dgm:pt modelId="{96311AD7-A166-455A-8BF0-C80FFC90EDA2}" type="pres">
      <dgm:prSet presAssocID="{C01E4B5B-AD55-481D-AE2C-E365C82D2C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8A8F4AF2-9CD7-4570-B350-E978BFB1A53D}" type="pres">
      <dgm:prSet presAssocID="{C01E4B5B-AD55-481D-AE2C-E365C82D2CDE}" presName="spaceRect" presStyleCnt="0"/>
      <dgm:spPr/>
    </dgm:pt>
    <dgm:pt modelId="{ECFD9BE9-5C0A-4015-8B79-4577AFD4D99B}" type="pres">
      <dgm:prSet presAssocID="{C01E4B5B-AD55-481D-AE2C-E365C82D2C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3821500-74AB-43E3-89B6-B4B3DF19EC29}" srcId="{8AEAA3A7-B305-44FF-B4C9-BD1E5C85EBEE}" destId="{C01E4B5B-AD55-481D-AE2C-E365C82D2CDE}" srcOrd="1" destOrd="0" parTransId="{22DEAF5B-0CF3-4526-815D-5D63858E6D79}" sibTransId="{333FEB3E-72AF-4974-9DF1-9815DD5AB6AD}"/>
    <dgm:cxn modelId="{B5F23A63-3768-4017-B229-45C5081B1E14}" type="presOf" srcId="{C01E4B5B-AD55-481D-AE2C-E365C82D2CDE}" destId="{ECFD9BE9-5C0A-4015-8B79-4577AFD4D99B}" srcOrd="0" destOrd="0" presId="urn:microsoft.com/office/officeart/2018/5/layout/IconCircleLabelList"/>
    <dgm:cxn modelId="{513F1259-48A7-499C-BB43-921A9B09FA9F}" type="presOf" srcId="{8AEAA3A7-B305-44FF-B4C9-BD1E5C85EBEE}" destId="{5B074172-DE4D-449C-A0ED-AC6F5782E76F}" srcOrd="0" destOrd="0" presId="urn:microsoft.com/office/officeart/2018/5/layout/IconCircleLabelList"/>
    <dgm:cxn modelId="{F2C3F1CB-79B1-4838-A9C1-AE4DB92F1573}" srcId="{8AEAA3A7-B305-44FF-B4C9-BD1E5C85EBEE}" destId="{B00A3765-379F-4E19-8870-5905DE673109}" srcOrd="0" destOrd="0" parTransId="{5EC59A33-EDBE-42E5-850B-766CEE64A612}" sibTransId="{3B3CC64B-7DEC-4F39-91A7-86EA3A856845}"/>
    <dgm:cxn modelId="{0DB1FDFF-720C-48C8-98A2-1EFFC909F4FC}" type="presOf" srcId="{B00A3765-379F-4E19-8870-5905DE673109}" destId="{E8503E39-E616-4D8C-9362-15EB5A8D9718}" srcOrd="0" destOrd="0" presId="urn:microsoft.com/office/officeart/2018/5/layout/IconCircleLabelList"/>
    <dgm:cxn modelId="{B5AEEE7D-EE2A-48F6-B27C-2871F26D0872}" type="presParOf" srcId="{5B074172-DE4D-449C-A0ED-AC6F5782E76F}" destId="{24BF5EFE-484F-4854-BB6D-998CEFC06384}" srcOrd="0" destOrd="0" presId="urn:microsoft.com/office/officeart/2018/5/layout/IconCircleLabelList"/>
    <dgm:cxn modelId="{46F87C3B-650B-4D64-B007-44E4EDF72329}" type="presParOf" srcId="{24BF5EFE-484F-4854-BB6D-998CEFC06384}" destId="{F10D25EE-3A08-4437-B7FE-6301AC111B6E}" srcOrd="0" destOrd="0" presId="urn:microsoft.com/office/officeart/2018/5/layout/IconCircleLabelList"/>
    <dgm:cxn modelId="{073B33B0-3E41-4A20-9765-A9AA2E8B4AD1}" type="presParOf" srcId="{24BF5EFE-484F-4854-BB6D-998CEFC06384}" destId="{C977AB87-D508-427F-AA96-25305046D776}" srcOrd="1" destOrd="0" presId="urn:microsoft.com/office/officeart/2018/5/layout/IconCircleLabelList"/>
    <dgm:cxn modelId="{F2A75C0A-9809-4AF8-ACFA-E9D13F0A96CF}" type="presParOf" srcId="{24BF5EFE-484F-4854-BB6D-998CEFC06384}" destId="{FEB48DC7-898D-40C0-ADF9-7E7491C28100}" srcOrd="2" destOrd="0" presId="urn:microsoft.com/office/officeart/2018/5/layout/IconCircleLabelList"/>
    <dgm:cxn modelId="{7BC8D490-2252-45CC-9C2A-FD503D749524}" type="presParOf" srcId="{24BF5EFE-484F-4854-BB6D-998CEFC06384}" destId="{E8503E39-E616-4D8C-9362-15EB5A8D9718}" srcOrd="3" destOrd="0" presId="urn:microsoft.com/office/officeart/2018/5/layout/IconCircleLabelList"/>
    <dgm:cxn modelId="{3CFABB3A-BA40-4D25-89BE-E6CD604C77BD}" type="presParOf" srcId="{5B074172-DE4D-449C-A0ED-AC6F5782E76F}" destId="{61D53D18-D29E-48A9-86F8-BB3BF9222B84}" srcOrd="1" destOrd="0" presId="urn:microsoft.com/office/officeart/2018/5/layout/IconCircleLabelList"/>
    <dgm:cxn modelId="{6BD9CEF1-FD26-4E4A-97D9-64ED733FC9E7}" type="presParOf" srcId="{5B074172-DE4D-449C-A0ED-AC6F5782E76F}" destId="{54E47327-A090-4256-B7F3-3C8B71EFC498}" srcOrd="2" destOrd="0" presId="urn:microsoft.com/office/officeart/2018/5/layout/IconCircleLabelList"/>
    <dgm:cxn modelId="{CB90E4E5-36A2-4E6E-BCAC-C32CBB8A9C54}" type="presParOf" srcId="{54E47327-A090-4256-B7F3-3C8B71EFC498}" destId="{A0E9E1E2-701E-4231-A05F-005F203028FC}" srcOrd="0" destOrd="0" presId="urn:microsoft.com/office/officeart/2018/5/layout/IconCircleLabelList"/>
    <dgm:cxn modelId="{3F8856CA-308D-4146-ACEA-B1DA512F138E}" type="presParOf" srcId="{54E47327-A090-4256-B7F3-3C8B71EFC498}" destId="{96311AD7-A166-455A-8BF0-C80FFC90EDA2}" srcOrd="1" destOrd="0" presId="urn:microsoft.com/office/officeart/2018/5/layout/IconCircleLabelList"/>
    <dgm:cxn modelId="{18FBB4CC-7FEE-4556-83D6-43AD334BC0BE}" type="presParOf" srcId="{54E47327-A090-4256-B7F3-3C8B71EFC498}" destId="{8A8F4AF2-9CD7-4570-B350-E978BFB1A53D}" srcOrd="2" destOrd="0" presId="urn:microsoft.com/office/officeart/2018/5/layout/IconCircleLabelList"/>
    <dgm:cxn modelId="{C1CFA0D5-0AD2-46EB-942D-6D6F11320E3E}" type="presParOf" srcId="{54E47327-A090-4256-B7F3-3C8B71EFC498}" destId="{ECFD9BE9-5C0A-4015-8B79-4577AFD4D9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D25EE-3A08-4437-B7FE-6301AC111B6E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7AB87-D508-427F-AA96-25305046D776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03E39-E616-4D8C-9362-15EB5A8D9718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/>
            <a:t>Issue</a:t>
          </a:r>
          <a:r>
            <a:rPr lang="en-US" sz="1400" kern="1200"/>
            <a:t>: Rising CO₂ emissions in the agri-food sector threaten climate stability.</a:t>
          </a:r>
        </a:p>
      </dsp:txBody>
      <dsp:txXfrm>
        <a:off x="1548914" y="3176402"/>
        <a:ext cx="3600000" cy="720000"/>
      </dsp:txXfrm>
    </dsp:sp>
    <dsp:sp modelId="{A0E9E1E2-701E-4231-A05F-005F203028FC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11AD7-A166-455A-8BF0-C80FFC90EDA2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D9BE9-5C0A-4015-8B79-4577AFD4D99B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/>
            <a:t>Problem Focus</a:t>
          </a:r>
          <a:r>
            <a:rPr lang="en-US" sz="1400" kern="1200"/>
            <a:t>: Understanding the sector's CO₂ contribution and identifying actionable insights for reduction.</a:t>
          </a:r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51E27-F8AC-BB49-AF6D-4EBB1D8E3EF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C3393-FCBF-804B-87BC-EB967A6FB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4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C3393-FCBF-804B-87BC-EB967A6FB9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9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A7A0D3-241D-3B6F-1DF9-A0C3E37086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603" y="1"/>
            <a:ext cx="12253203" cy="6900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A5292-20BB-2FD4-954E-638E5143C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703" y="4547287"/>
            <a:ext cx="8384447" cy="741405"/>
          </a:xfrm>
          <a:prstGeom prst="rect">
            <a:avLst/>
          </a:prstGeom>
          <a:effectLst>
            <a:outerShdw blurRad="50800" dist="109577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26B4E-C383-B597-5FAA-9CAFC5D90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1149" y="5288692"/>
            <a:ext cx="2416132" cy="1621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20D2D-D3B6-3B22-5272-45715C074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905" t="11286" r="59215" b="12422"/>
          <a:stretch/>
        </p:blipFill>
        <p:spPr>
          <a:xfrm>
            <a:off x="390834" y="601588"/>
            <a:ext cx="4985359" cy="5654824"/>
          </a:xfrm>
          <a:prstGeom prst="rect">
            <a:avLst/>
          </a:prstGeom>
          <a:effectLst>
            <a:outerShdw blurRad="147791" dist="186725" dir="2700000" sx="100032" sy="100032" algn="tl" rotWithShape="0">
              <a:prstClr val="black">
                <a:alpha val="75371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411A2-3C98-3B8E-37AA-78B6A87EF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5192" t="64567" r="17975" b="25490"/>
          <a:stretch/>
        </p:blipFill>
        <p:spPr>
          <a:xfrm>
            <a:off x="8517698" y="4537711"/>
            <a:ext cx="790788" cy="648105"/>
          </a:xfrm>
          <a:prstGeom prst="rect">
            <a:avLst/>
          </a:prstGeom>
          <a:effectLst>
            <a:outerShdw blurRad="117063" dist="184295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89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051D21-749E-EC7C-69E2-A5116A7D5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603" y="1"/>
            <a:ext cx="12253203" cy="6900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79AD86-6099-96DF-BAD7-39F678A9C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846" y="6796216"/>
            <a:ext cx="12469717" cy="22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FA5316-8DEE-5133-3C5A-E9EDFE92B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10" y="943052"/>
            <a:ext cx="8580507" cy="685941"/>
          </a:xfrm>
        </p:spPr>
        <p:txBody>
          <a:bodyPr anchor="t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3C07F-9769-F470-E6FD-E524A395EB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905" t="11286" r="59215" b="12422"/>
          <a:stretch/>
        </p:blipFill>
        <p:spPr>
          <a:xfrm>
            <a:off x="10551090" y="5016638"/>
            <a:ext cx="1352811" cy="1534475"/>
          </a:xfrm>
          <a:prstGeom prst="rect">
            <a:avLst/>
          </a:prstGeom>
          <a:effectLst>
            <a:outerShdw blurRad="147791" dist="186725" dir="2700000" sx="100032" sy="100032" algn="tl" rotWithShape="0">
              <a:prstClr val="black">
                <a:alpha val="7537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693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615BFA-AD14-DCC1-410A-E305329610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08"/>
            <a:ext cx="12210844" cy="7023788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C78FAA5A-F6D7-724F-9CC1-3B042713F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10" y="943052"/>
            <a:ext cx="8580507" cy="685941"/>
          </a:xfrm>
        </p:spPr>
        <p:txBody>
          <a:bodyPr anchor="t">
            <a:noAutofit/>
          </a:bodyPr>
          <a:lstStyle>
            <a:lvl1pPr>
              <a:defRPr sz="2800" b="1" i="0">
                <a:solidFill>
                  <a:srgbClr val="5A5A5C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E08A-2FC3-835F-A99A-C2C4294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846" y="6808574"/>
            <a:ext cx="12210845" cy="222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8ACF26-1F84-776F-2D57-E82F5556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905" t="11286" r="59215" b="12422"/>
          <a:stretch/>
        </p:blipFill>
        <p:spPr>
          <a:xfrm>
            <a:off x="10551090" y="5052617"/>
            <a:ext cx="1352811" cy="1534475"/>
          </a:xfrm>
          <a:prstGeom prst="rect">
            <a:avLst/>
          </a:prstGeom>
          <a:effectLst>
            <a:outerShdw blurRad="147791" dist="186725" dir="2700000" sx="100032" sy="100032" algn="tl" rotWithShape="0">
              <a:prstClr val="black">
                <a:alpha val="7537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966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1615BFA-AD14-DCC1-410A-E305329610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976" y="-10601"/>
            <a:ext cx="12239975" cy="686860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C78FAA5A-F6D7-724F-9CC1-3B042713F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170" y="744001"/>
            <a:ext cx="8580507" cy="685941"/>
          </a:xfrm>
        </p:spPr>
        <p:txBody>
          <a:bodyPr anchor="t">
            <a:noAutofit/>
          </a:bodyPr>
          <a:lstStyle>
            <a:lvl1pPr>
              <a:defRPr sz="2800" b="1" i="0">
                <a:solidFill>
                  <a:srgbClr val="5A5A5C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7CCEB-DEFF-6481-A3A2-BB445841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846" y="6808574"/>
            <a:ext cx="12210845" cy="222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1859FA-2B7D-742B-4429-1B0A466A0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905" t="11286" r="59215" b="12422"/>
          <a:stretch/>
        </p:blipFill>
        <p:spPr>
          <a:xfrm>
            <a:off x="10551090" y="5016638"/>
            <a:ext cx="1352811" cy="1534475"/>
          </a:xfrm>
          <a:prstGeom prst="rect">
            <a:avLst/>
          </a:prstGeom>
          <a:effectLst>
            <a:outerShdw blurRad="147791" dist="186725" dir="2700000" sx="100032" sy="100032" algn="tl" rotWithShape="0">
              <a:prstClr val="black">
                <a:alpha val="7537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29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B81AB-9559-B163-6771-896397911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846" y="6808574"/>
            <a:ext cx="12210845" cy="222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4FBDF5-0E0B-D2FE-8846-2D3060A6A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5" t="11286" r="59215" b="12422"/>
          <a:stretch/>
        </p:blipFill>
        <p:spPr>
          <a:xfrm>
            <a:off x="10551090" y="5016638"/>
            <a:ext cx="1352811" cy="1534475"/>
          </a:xfrm>
          <a:prstGeom prst="rect">
            <a:avLst/>
          </a:prstGeom>
          <a:effectLst>
            <a:outerShdw blurRad="147791" dist="186725" dir="2700000" sx="100032" sy="100032" algn="tl" rotWithShape="0">
              <a:prstClr val="black">
                <a:alpha val="7537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691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7069B-9BA0-298A-0B92-1D429F3648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603" y="1"/>
            <a:ext cx="12253203" cy="6900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A5292-20BB-2FD4-954E-638E5143C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703" y="4547287"/>
            <a:ext cx="8384447" cy="741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9A278-F5F8-3820-C87F-A9CF7951A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905" t="11286" r="59215" b="12422"/>
          <a:stretch/>
        </p:blipFill>
        <p:spPr>
          <a:xfrm>
            <a:off x="390834" y="601588"/>
            <a:ext cx="4985359" cy="5654824"/>
          </a:xfrm>
          <a:prstGeom prst="rect">
            <a:avLst/>
          </a:prstGeom>
          <a:effectLst>
            <a:outerShdw blurRad="147791" dist="186725" dir="2700000" sx="100032" sy="100032" algn="tl" rotWithShape="0">
              <a:prstClr val="black">
                <a:alpha val="75371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73E3BC-0ED3-F17E-216F-B47819EB6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7127" y="5274328"/>
            <a:ext cx="2416132" cy="16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21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7BC5E-A2BE-AF4F-AADE-9B56AB58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8A79-B1D6-CC4E-989C-A265ED355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7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93" r:id="rId2"/>
    <p:sldLayoutId id="2147483683" r:id="rId3"/>
    <p:sldLayoutId id="2147483690" r:id="rId4"/>
    <p:sldLayoutId id="2147483688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A5A5C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5A5A5C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5A5A5C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5A5A5C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A5A5C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A5A5C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EE0F897E-E363-B691-DD21-AB056B73D25F}"/>
              </a:ext>
            </a:extLst>
          </p:cNvPr>
          <p:cNvSpPr txBox="1">
            <a:spLocks/>
          </p:cNvSpPr>
          <p:nvPr/>
        </p:nvSpPr>
        <p:spPr>
          <a:xfrm>
            <a:off x="5938027" y="2620994"/>
            <a:ext cx="6092517" cy="6415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A5A5C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cs typeface="Times New Roman" panose="02020603050405020304" pitchFamily="18" charset="0"/>
              </a:rPr>
              <a:t>CO2 Carbon Emissions Data Analysis</a:t>
            </a:r>
          </a:p>
          <a:p>
            <a:endParaRPr lang="en-US" sz="8000">
              <a:solidFill>
                <a:schemeClr val="bg1"/>
              </a:solidFill>
            </a:endParaRPr>
          </a:p>
        </p:txBody>
      </p:sp>
      <p:sp>
        <p:nvSpPr>
          <p:cNvPr id="3" name="Subtitle 10">
            <a:extLst>
              <a:ext uri="{FF2B5EF4-FFF2-40B4-BE49-F238E27FC236}">
                <a16:creationId xmlns:a16="http://schemas.microsoft.com/office/drawing/2014/main" id="{CA56DD23-61BD-26DD-6458-A24F50004E24}"/>
              </a:ext>
            </a:extLst>
          </p:cNvPr>
          <p:cNvSpPr txBox="1">
            <a:spLocks/>
          </p:cNvSpPr>
          <p:nvPr/>
        </p:nvSpPr>
        <p:spPr>
          <a:xfrm>
            <a:off x="6731072" y="4280306"/>
            <a:ext cx="5460928" cy="5352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5A5A5C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5A5A5C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5A5A5C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A5A5C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A5A5C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Analyzing and Predicting CO2 Emissions Impact on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42687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F0AE-5E2A-F843-E841-C66B4C53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168" y="297453"/>
            <a:ext cx="4114800" cy="11460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+mj-lt"/>
              </a:rPr>
              <a:t>Exploratory Data Analysis (EDA)</a:t>
            </a:r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F65689-55A4-1A17-9396-9760BDCFF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81" y="0"/>
            <a:ext cx="123362" cy="6858000"/>
            <a:chOff x="12068638" y="0"/>
            <a:chExt cx="123362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1CBC69B-172A-330B-94CA-F9651D6D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34201E-0AB3-F791-0BCB-A522009F9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5ACD9-10F8-B878-150D-E8286184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82" r="7570" b="1"/>
          <a:stretch/>
        </p:blipFill>
        <p:spPr>
          <a:xfrm>
            <a:off x="253032" y="197106"/>
            <a:ext cx="3497908" cy="3330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AF394-CAC8-7B4A-8DD9-6FCA4A2F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53" b="2"/>
          <a:stretch/>
        </p:blipFill>
        <p:spPr>
          <a:xfrm>
            <a:off x="3853076" y="197107"/>
            <a:ext cx="2997890" cy="3147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01E9C-57CD-F97B-99BA-2976080F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123"/>
          <a:stretch/>
        </p:blipFill>
        <p:spPr>
          <a:xfrm>
            <a:off x="66498" y="3553441"/>
            <a:ext cx="3273021" cy="3107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D81C8D-7701-410D-63FB-B45935286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534" y="3764763"/>
            <a:ext cx="4313634" cy="2642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96231-AD12-FB81-B497-746EF5697D34}"/>
              </a:ext>
            </a:extLst>
          </p:cNvPr>
          <p:cNvSpPr txBox="1"/>
          <p:nvPr/>
        </p:nvSpPr>
        <p:spPr>
          <a:xfrm>
            <a:off x="7824168" y="2340222"/>
            <a:ext cx="4114800" cy="3647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Insights</a:t>
            </a:r>
            <a:r>
              <a:rPr lang="en-US" sz="240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Initial trends in emissions by source and region.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Visualization of emissions over time.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Key Observations</a:t>
            </a:r>
            <a:r>
              <a:rPr lang="en-US" sz="2400"/>
              <a:t>: Highlight significant patterns, outliers, or correlations found.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4067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8A90-E444-EF21-C08F-8B71CC71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Feature Engineering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9E49F-229A-FC2A-E826-5EB59D1B1F53}"/>
              </a:ext>
            </a:extLst>
          </p:cNvPr>
          <p:cNvSpPr txBox="1"/>
          <p:nvPr/>
        </p:nvSpPr>
        <p:spPr>
          <a:xfrm>
            <a:off x="264695" y="1937084"/>
            <a:ext cx="97335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: Extract meaningful features for improved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Derived emissions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Regional impact factors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BB226-2A6B-2F63-7FBA-9FF18884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46253"/>
            <a:ext cx="6313415" cy="392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E77BD-1F85-E6CD-0C86-0B266217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34375"/>
            <a:ext cx="5486400" cy="25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1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0069-4F7C-73C2-1D3F-0D2563D8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Modeling Approach</a:t>
            </a:r>
            <a:br>
              <a:rPr lang="en-US" sz="2800" b="1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19769-1F83-D7E1-B488-192396B6AF25}"/>
              </a:ext>
            </a:extLst>
          </p:cNvPr>
          <p:cNvSpPr txBox="1"/>
          <p:nvPr/>
        </p:nvSpPr>
        <p:spPr>
          <a:xfrm>
            <a:off x="228599" y="1540042"/>
            <a:ext cx="9733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: Linear Regression, Random Forest Regression, Bagging Regression, </a:t>
            </a:r>
            <a:r>
              <a:rPr lang="en-US" sz="1800" b="1"/>
              <a:t>Gradient Boosting Regression (XGBoost)</a:t>
            </a:r>
            <a:endParaRPr 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Evaluation Metrics</a:t>
            </a: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: R², Mean Squared Error (MSE)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Model Selection Criteria</a:t>
            </a: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: Accuracy, interpretability, scalability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1BF83-F4DA-9A35-8E71-1DF75D2F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4" y="3294368"/>
            <a:ext cx="5292140" cy="317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B46A3-E38E-0663-E3EA-27110539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33" y="3899980"/>
            <a:ext cx="3695700" cy="2655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66C050-EE92-443F-1303-295889BA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533" y="2572229"/>
            <a:ext cx="3137554" cy="26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2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1294-F1E9-6AB8-110F-833F400A3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70" y="469756"/>
            <a:ext cx="8580507" cy="685941"/>
          </a:xfrm>
        </p:spPr>
        <p:txBody>
          <a:bodyPr/>
          <a:lstStyle/>
          <a:p>
            <a:r>
              <a:rPr lang="en-US"/>
              <a:t>Conclusions and 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C0D79B-B67B-17A0-85A3-D683D2A3C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07" y="1275447"/>
            <a:ext cx="1146048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Effective emission reduction strategies are essential for climate mitigation in agriculture. The model offers a predictive basis for future temperature impacts based on emissions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Recommendations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Prioritize emission reductions from the highest-contributing 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Enhance policy measures for emissions in rice cultivation and fire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Invest in sustainable agricultural technologies and carbon offset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Future Work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000" b="0" i="0">
                <a:effectLst/>
                <a:latin typeface="system-ui"/>
              </a:rPr>
              <a:t>Propose areas for further research or additional questions that emerged from the project. Suggest improvements in data collection, analysis methods, or other aspects that could enhance future studies.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727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EE0F897E-E363-B691-DD21-AB056B73D25F}"/>
              </a:ext>
            </a:extLst>
          </p:cNvPr>
          <p:cNvSpPr txBox="1">
            <a:spLocks/>
          </p:cNvSpPr>
          <p:nvPr/>
        </p:nvSpPr>
        <p:spPr>
          <a:xfrm>
            <a:off x="5596218" y="3698631"/>
            <a:ext cx="5910589" cy="11915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5A5A5C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US" sz="8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2CF66-ACCA-8B84-6A18-1C7DF300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7" b="72335"/>
          <a:stretch/>
        </p:blipFill>
        <p:spPr>
          <a:xfrm>
            <a:off x="3730295" y="5572897"/>
            <a:ext cx="6555341" cy="8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2">
            <a:extLst>
              <a:ext uri="{FF2B5EF4-FFF2-40B4-BE49-F238E27FC236}">
                <a16:creationId xmlns:a16="http://schemas.microsoft.com/office/drawing/2014/main" id="{47CF7713-2934-6436-DFE8-73976D28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Date:11 November 2024</a:t>
            </a:r>
            <a:br>
              <a:rPr lang="en-US" sz="3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br>
              <a:rPr lang="en-US" sz="3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3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Team Members:</a:t>
            </a:r>
            <a:br>
              <a:rPr lang="en-US" sz="3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Matsape Maphuthi</a:t>
            </a:r>
            <a:b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Maphike Nomathemba Annah</a:t>
            </a:r>
            <a:b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Ramoshaba Jeanet</a:t>
            </a:r>
            <a:b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3800" b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Chauke Mikateko Prudence</a:t>
            </a:r>
          </a:p>
        </p:txBody>
      </p:sp>
    </p:spTree>
    <p:extLst>
      <p:ext uri="{BB962C8B-B14F-4D97-AF65-F5344CB8AC3E}">
        <p14:creationId xmlns:p14="http://schemas.microsoft.com/office/powerpoint/2010/main" val="3666516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753EFE-E93B-FA54-0A54-69041767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  <a:latin typeface="+mj-lt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659C2-37B2-3401-FCFC-445179B7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44" r="4014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4F6CE9-56D0-0BB1-0E05-30ADDA04B74E}"/>
              </a:ext>
            </a:extLst>
          </p:cNvPr>
          <p:cNvSpPr txBox="1"/>
          <p:nvPr/>
        </p:nvSpPr>
        <p:spPr>
          <a:xfrm>
            <a:off x="6823878" y="2533476"/>
            <a:ext cx="4491820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/>
              <a:t>Project Overview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Objective</a:t>
            </a:r>
            <a:r>
              <a:rPr lang="en-US" sz="1700"/>
              <a:t>: Analyze CO₂ emissions from the agri-food sector and predict climate impact.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Data Sources</a:t>
            </a:r>
            <a:r>
              <a:rPr lang="en-US" sz="1700"/>
              <a:t>: Compiled from </a:t>
            </a:r>
            <a:r>
              <a:rPr lang="en-US" sz="1600" b="0" i="0">
                <a:solidFill>
                  <a:srgbClr val="1F2328"/>
                </a:solidFill>
                <a:effectLst/>
                <a:latin typeface="-apple-system"/>
              </a:rPr>
              <a:t>Food and Agriculture Organization (FAO) and the Intergovernmental Panel on Climate Change (IPCC)</a:t>
            </a:r>
            <a:r>
              <a:rPr lang="en-US" sz="1700" b="0" i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en-US" sz="1700"/>
              <a:t>includes emissions from savanna fires, forest fires, rice cultivation, pesticides manufacturing, food transport, and fertilizer manufacturing.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Importance</a:t>
            </a:r>
            <a:r>
              <a:rPr lang="en-US" sz="1700"/>
              <a:t>: Helps policymakers, businesses, and environmental groups make sustainable decisions.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62505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BE1E0-157A-FB72-6136-5A5E4951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97164DFF-F557-7DE5-5C46-2CE4ED485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50134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84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778A-86F9-DAAF-75E9-32EE4507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FE0F1-C2BB-B709-47A4-074D49BB0378}"/>
              </a:ext>
            </a:extLst>
          </p:cNvPr>
          <p:cNvSpPr txBox="1"/>
          <p:nvPr/>
        </p:nvSpPr>
        <p:spPr>
          <a:xfrm>
            <a:off x="156411" y="1672389"/>
            <a:ext cx="107319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system-ui"/>
              </a:rPr>
              <a:t>To understand the impact of agricultural activities on climate change and develop strategies for sustainable practices.</a:t>
            </a:r>
            <a:endParaRPr 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b="1">
                <a:latin typeface="Calibri" panose="020F0502020204030204" pitchFamily="34" charset="0"/>
                <a:cs typeface="Calibri" panose="020F0502020204030204" pitchFamily="34" charset="0"/>
              </a:rPr>
              <a:t>Primary Goals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Perform exploratory data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Engineer features to uncover meaningful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Develop predictive models for CO₂ emissions’ impact on temperature variations.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Provide recommendations for sustainable practices.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6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FAF8-11AA-573E-C171-E564D6AA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  <a:latin typeface="+mj-lt"/>
              </a:rPr>
              <a:t>Methodology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170B7-0C4F-CB58-6A9B-2B46A1723AF5}"/>
              </a:ext>
            </a:extLst>
          </p:cNvPr>
          <p:cNvSpPr txBox="1"/>
          <p:nvPr/>
        </p:nvSpPr>
        <p:spPr>
          <a:xfrm>
            <a:off x="876693" y="2533476"/>
            <a:ext cx="33469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Data Analysis</a:t>
            </a:r>
            <a:r>
              <a:rPr lang="en-US" sz="2200"/>
              <a:t>: Pandas and Numpy for manipulation; Matplotlib and Seaborn for visualization.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Modeling</a:t>
            </a:r>
            <a:r>
              <a:rPr lang="en-US" sz="2200"/>
              <a:t>: Supervised learning models for predictive insights.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Feature Engineering</a:t>
            </a:r>
            <a:r>
              <a:rPr lang="en-US" sz="2200"/>
              <a:t>: Techniques to enrich dataset and enhance model accuracy.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B3C5F-F7D1-4492-4839-5B1EAF21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27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84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485F-24D6-25A0-9AFB-EBC0FB93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the Notebook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493DD-7538-76CE-D178-4F859BE7F8A2}"/>
              </a:ext>
            </a:extLst>
          </p:cNvPr>
          <p:cNvSpPr txBox="1"/>
          <p:nvPr/>
        </p:nvSpPr>
        <p:spPr>
          <a:xfrm>
            <a:off x="216568" y="2033337"/>
            <a:ext cx="114059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Key Sections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Import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Modeling and Model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Conclusion and Recommendations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3B02-8BA6-A3A5-BB08-86273DC7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3FBB-FDA6-F805-F35E-70C15C0F1868}"/>
              </a:ext>
            </a:extLst>
          </p:cNvPr>
          <p:cNvSpPr txBox="1"/>
          <p:nvPr/>
        </p:nvSpPr>
        <p:spPr>
          <a:xfrm>
            <a:off x="96253" y="1684421"/>
            <a:ext cx="10094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The data used for this project was in the 2401PTDS_REGRESSION_PROJECT folder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 To better manipulate and analyze the co2_emissions_from_agri.csv file, it was loaded into a Pandas Data Frame using the Pandas function.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D969F-0335-FE6C-9258-5974EA02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54081"/>
            <a:ext cx="5757862" cy="34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8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E62C-82B0-9805-5840-E3B3F9FE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 Cleaning &amp; Preparation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A8D64-AB9E-85E1-C7DC-29851874F194}"/>
              </a:ext>
            </a:extLst>
          </p:cNvPr>
          <p:cNvSpPr txBox="1"/>
          <p:nvPr/>
        </p:nvSpPr>
        <p:spPr>
          <a:xfrm>
            <a:off x="144379" y="1828800"/>
            <a:ext cx="109968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Cleaning Steps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: Handling missing values, correcting data types, removing duplicates.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: Ensure a reliable dataset for analysis and modeling.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6197-2CA1-8A9C-881C-EFAB313C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2752130"/>
            <a:ext cx="5434757" cy="3782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2657D-25E1-DE51-BB89-51A33F45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79" y="2752129"/>
            <a:ext cx="4161096" cy="37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2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C1FFE4FA552F4791DA6ACC2B8B93E7" ma:contentTypeVersion="12" ma:contentTypeDescription="Create a new document." ma:contentTypeScope="" ma:versionID="3f76ba0b00ca738ef46f55f3f9365da7">
  <xsd:schema xmlns:xsd="http://www.w3.org/2001/XMLSchema" xmlns:xs="http://www.w3.org/2001/XMLSchema" xmlns:p="http://schemas.microsoft.com/office/2006/metadata/properties" xmlns:ns2="4310989d-47a6-490f-b7ff-e339c9d2950a" xmlns:ns3="cffde191-0aa8-480d-be91-0d9637b86e08" targetNamespace="http://schemas.microsoft.com/office/2006/metadata/properties" ma:root="true" ma:fieldsID="44ae4a6f1028923db4ba07852ac1eede" ns2:_="" ns3:_="">
    <xsd:import namespace="4310989d-47a6-490f-b7ff-e339c9d2950a"/>
    <xsd:import namespace="cffde191-0aa8-480d-be91-0d9637b86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THUMBNAIL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10989d-47a6-490f-b7ff-e339c9d295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" ma:index="16" nillable="true" ma:displayName="THUMBNAIL" ma:format="Hyperlink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de191-0aa8-480d-be91-0d9637b86e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4310989d-47a6-490f-b7ff-e339c9d2950a">
      <Url>https://firstrandgroup.sharepoint.com/:i:/r/sites/SyncIn/PublishingImages/Templates/Bean%20Template.PNG?csf=1&amp;web=1&amp;e=nbAppn</Url>
      <Description>https://firstrandgroup.sharepoint.com/:i:/r/sites/SyncIn/PublishingImages/Templates/Bean%20Template.PNG?csf=1&amp;web=1&amp;e=nbAppn</Description>
    </THUMBNAI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810EDD-4916-4355-B10C-558795982644}">
  <ds:schemaRefs>
    <ds:schemaRef ds:uri="4310989d-47a6-490f-b7ff-e339c9d2950a"/>
    <ds:schemaRef ds:uri="cffde191-0aa8-480d-be91-0d9637b86e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ADA5A6D-3FCF-46AE-B31D-6C541B1B4A66}">
  <ds:schemaRefs>
    <ds:schemaRef ds:uri="4310989d-47a6-490f-b7ff-e339c9d2950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702EF9E-CB0F-4AC7-8482-7804733ACC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Date:11 November 2024  Team Members: Matsape Maphuthi Maphike Nomathemba Annah Ramoshaba Jeanet Chauke Mikateko Prudence</vt:lpstr>
      <vt:lpstr>Introduction</vt:lpstr>
      <vt:lpstr>Problem statement</vt:lpstr>
      <vt:lpstr>Project Objectives</vt:lpstr>
      <vt:lpstr>Methodology Overview</vt:lpstr>
      <vt:lpstr>Structure of the Notebook</vt:lpstr>
      <vt:lpstr>Loading data</vt:lpstr>
      <vt:lpstr>Data Cleaning &amp; Preparation</vt:lpstr>
      <vt:lpstr>Exploratory Data Analysis (EDA)</vt:lpstr>
      <vt:lpstr>Feature Engineering</vt:lpstr>
      <vt:lpstr>Modeling Approach </vt:lpstr>
      <vt:lpstr>Conclusions and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R&amp;C Bean Counter Template</dc:title>
  <dc:creator>Wisbey, Dean</dc:creator>
  <cp:revision>2</cp:revision>
  <dcterms:created xsi:type="dcterms:W3CDTF">2021-02-04T07:56:22Z</dcterms:created>
  <dcterms:modified xsi:type="dcterms:W3CDTF">2024-11-11T14:05:08Z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etDate">
    <vt:lpwstr>2021-02-04T07:56:22Z</vt:lpwstr>
  </property>
  <property fmtid="{D5CDD505-2E9C-101B-9397-08002B2CF9AE}" pid="4" name="MSIP_Label_216eec4e-c7b8-491d-b7d8-90a69632743d_Method">
    <vt:lpwstr>Standard</vt:lpwstr>
  </property>
  <property fmtid="{D5CDD505-2E9C-101B-9397-08002B2CF9AE}" pid="5" name="MSIP_Label_216eec4e-c7b8-491d-b7d8-90a69632743d_Name">
    <vt:lpwstr>216eec4e-c7b8-491d-b7d8-90a69632743d</vt:lpwstr>
  </property>
  <property fmtid="{D5CDD505-2E9C-101B-9397-08002B2CF9AE}" pid="6" name="MSIP_Label_216eec4e-c7b8-491d-b7d8-90a69632743d_SiteId">
    <vt:lpwstr>4032514a-830a-4f20-9539-81bbc35b3cd9</vt:lpwstr>
  </property>
  <property fmtid="{D5CDD505-2E9C-101B-9397-08002B2CF9AE}" pid="7" name="MSIP_Label_216eec4e-c7b8-491d-b7d8-90a69632743d_ActionId">
    <vt:lpwstr>31f6e599-25e9-403e-b5d2-e2547ae71daf</vt:lpwstr>
  </property>
  <property fmtid="{D5CDD505-2E9C-101B-9397-08002B2CF9AE}" pid="8" name="MSIP_Label_216eec4e-c7b8-491d-b7d8-90a69632743d_ContentBits">
    <vt:lpwstr>0</vt:lpwstr>
  </property>
  <property fmtid="{D5CDD505-2E9C-101B-9397-08002B2CF9AE}" pid="9" name="ContentTypeId">
    <vt:lpwstr>0x010100ABC1FFE4FA552F4791DA6ACC2B8B93E7</vt:lpwstr>
  </property>
</Properties>
</file>